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9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>
        <p:scale>
          <a:sx n="62" d="100"/>
          <a:sy n="62" d="100"/>
        </p:scale>
        <p:origin x="1736" y="1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05D42A-EA38-324E-AE85-AF9655BF1D3D}" type="datetimeFigureOut">
              <a:rPr lang="en-GB" smtClean="0"/>
              <a:t>17/07/2022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DA3A6-313D-3446-AF12-04BD99B0155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598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DA3A6-313D-3446-AF12-04BD99B0155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60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5F21C3-3C1E-CAE1-E21C-B8713E550C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DAC2AA-08E9-F48D-C5D5-7CCFC02435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E38887-1847-96C2-A146-08BFC712A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17/07/2022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2FBD5F-9AF9-B2AD-4440-E64D3E7E2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4D864-C17B-8A53-C329-090556137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004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E4F2BF-0AB1-8916-ACE7-FFDB19E08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D5EB556-621F-1DFE-2862-4F66920043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3B3BBA-444E-544C-81D2-C96042C44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17/07/2022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56DCFD-9AB7-F859-231B-45506173C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9CAF5F-CFAD-5641-0A82-190E31DD8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011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859C65F-0F34-2F8F-D121-F201D2039D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CF6FAE3-2B59-BF32-29AF-9E03CB789F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8E8005-8C7B-92E2-B3B6-D82955B97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17/07/2022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0551CC-B864-0826-6054-5DA002C59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7D6007E-9E04-D751-3B07-3A82EA32F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6094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CAF4FE-23C2-BD5D-9C31-A7FA9EB2C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D04970-6C13-7EEF-B621-018627EEE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17C0D3-449E-BD3B-465B-4AD31D337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17/07/2022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E154B7-7F4D-C8F4-16DB-F872F612E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93FDC2-7D2D-7557-14EB-DDE0095B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321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A2AE72-65B6-26A3-AD64-7F0A31A4B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EE9CF5-06AD-D854-E7D1-5EFE7CF52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B0C739-0436-BA95-B88A-C83DAC0A0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17/07/2022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5DD42F-2D92-FBC5-E342-3B5C777F5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3EF680-8E0A-005E-8282-A18B63DEE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485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3A317-EDF0-2208-9482-0D8957C5F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D4EF89-8E47-A942-8EF4-4EE67308D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36F4C6F-4B34-AE34-9D39-BCBB82B19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B34B4B7-1D7F-8F48-2265-66CF7253A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17/07/2022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51D8C72-60B1-3160-4CA5-0CE84AC38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084800-26A2-C4C2-87E2-3B47522B9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683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954371-29BA-A900-5D99-FFA0BCD90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66C764B-8499-D97D-8CB6-93C6AB61B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0E350D-CF97-3E67-502B-43B720D783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2C416D4-9217-4864-1B87-ED07FEDA60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0580DD9-6C7A-3D75-B954-2BD2F0FA35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D83281B-902E-E045-4EEE-2C9F1B262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17/07/2022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C744152-6DEE-9741-AA07-F201210D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375B01E-DB99-6F86-7B1F-1A3B2008C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5310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07FA8-8214-AA81-3A2C-44CA98BF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8812EF0-7354-6E03-FACC-B0029A612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17/07/2022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BC1733-09CE-89A7-0820-2EBA5C0FA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438E38-540F-EAA0-B3A2-678AF008E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160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2A32130-1D52-D6AE-39B0-58FDC3D2F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17/07/2022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D549761-94D3-C666-9421-B154A8E95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8BFE8F-8B07-E0B3-AFB5-953495174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1967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821A1E-B43A-0F26-18CB-72E280ADE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23456D-6609-26E8-4B8E-3BA043380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FD84D9-6840-2172-4FEF-E10AEC25FD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90C6C64-4327-A460-DA58-A88CE2BE4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17/07/2022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CDE2AB6-A577-BFAA-0A6C-1295E0E1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C8A7E60-679D-247D-D417-44902E5A7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0747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0B8A09-EB14-0E3C-67EA-DB1E23D30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FD02647-F1F0-5E65-C1BC-2EFEB9AD1E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F48C0FA-D817-EC0E-B331-94086510CD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147714B-DA2A-2778-6E14-F15D43162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17/07/2022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4BF1720-7A54-29AF-2DDD-2A7C9FCEE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AA9717A-6B79-D9EE-1F53-9B87D74CB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30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1224DC7-0E3D-1FB0-B1C9-85B90CE53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419D52-FF18-7715-D228-7B25AAE2E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20FA26-D8E7-8C29-5F3C-0F7F694B37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AEA48-8BBA-2F4C-ADB7-F19F9927C803}" type="datetimeFigureOut">
              <a:rPr lang="en-GB" smtClean="0"/>
              <a:t>17/07/2022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7C91F5-3665-BE18-0AED-1892941E32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27067D-CB86-3131-3F24-A60F57441A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624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E856F8FA-1ED2-11B5-952F-E521945AC5AF}"/>
              </a:ext>
            </a:extLst>
          </p:cNvPr>
          <p:cNvSpPr txBox="1"/>
          <p:nvPr/>
        </p:nvSpPr>
        <p:spPr>
          <a:xfrm>
            <a:off x="5727824" y="955551"/>
            <a:ext cx="241469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ESP32 Camera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66F4D52-BA35-22CA-A169-A7059313C801}"/>
              </a:ext>
            </a:extLst>
          </p:cNvPr>
          <p:cNvSpPr txBox="1"/>
          <p:nvPr/>
        </p:nvSpPr>
        <p:spPr>
          <a:xfrm>
            <a:off x="4102224" y="2151254"/>
            <a:ext cx="24146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Incubator </a:t>
            </a:r>
          </a:p>
          <a:p>
            <a:pPr algn="ctr"/>
            <a:r>
              <a:rPr lang="en-GB" dirty="0"/>
              <a:t>Microscope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DC77DEA-54C7-2C2F-5693-688F16535B7C}"/>
              </a:ext>
            </a:extLst>
          </p:cNvPr>
          <p:cNvSpPr txBox="1"/>
          <p:nvPr/>
        </p:nvSpPr>
        <p:spPr>
          <a:xfrm>
            <a:off x="7244566" y="2289753"/>
            <a:ext cx="241469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Anglerfish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92460F7-2EDE-C0B4-8ABA-5CF50244A298}"/>
              </a:ext>
            </a:extLst>
          </p:cNvPr>
          <p:cNvSpPr txBox="1"/>
          <p:nvPr/>
        </p:nvSpPr>
        <p:spPr>
          <a:xfrm>
            <a:off x="959882" y="2151254"/>
            <a:ext cx="24146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Video</a:t>
            </a:r>
          </a:p>
          <a:p>
            <a:pPr algn="ctr"/>
            <a:r>
              <a:rPr lang="en-GB" dirty="0"/>
              <a:t>microscope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FDB9C96-FA18-5563-4261-93DBA1FC2C2D}"/>
              </a:ext>
            </a:extLst>
          </p:cNvPr>
          <p:cNvSpPr txBox="1"/>
          <p:nvPr/>
        </p:nvSpPr>
        <p:spPr>
          <a:xfrm>
            <a:off x="4102224" y="4231918"/>
            <a:ext cx="2414690" cy="20621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timelapse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stream stays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FTP Server for file download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save images on SD card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provide website for settings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D26EA3C-6B8D-A294-D082-45929DB1A39B}"/>
              </a:ext>
            </a:extLst>
          </p:cNvPr>
          <p:cNvSpPr txBox="1"/>
          <p:nvPr/>
        </p:nvSpPr>
        <p:spPr>
          <a:xfrm>
            <a:off x="959882" y="4183521"/>
            <a:ext cx="2414690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live stream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set additional motors/</a:t>
            </a:r>
            <a:r>
              <a:rPr lang="en-GB" sz="1600" dirty="0" err="1"/>
              <a:t>leds</a:t>
            </a:r>
            <a:r>
              <a:rPr lang="en-GB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save/download images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Send to cloud for processing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5BD976E-1CC1-FD37-7BD0-14EF4995C66B}"/>
              </a:ext>
            </a:extLst>
          </p:cNvPr>
          <p:cNvSpPr txBox="1"/>
          <p:nvPr/>
        </p:nvSpPr>
        <p:spPr>
          <a:xfrm>
            <a:off x="10386909" y="2289753"/>
            <a:ext cx="241469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 err="1"/>
              <a:t>Omniscope</a:t>
            </a:r>
            <a:endParaRPr lang="en-GB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A096F9D-C0AC-B3C8-0B77-4CF9577FD022}"/>
              </a:ext>
            </a:extLst>
          </p:cNvPr>
          <p:cNvSpPr txBox="1"/>
          <p:nvPr/>
        </p:nvSpPr>
        <p:spPr>
          <a:xfrm>
            <a:off x="10386909" y="4205291"/>
            <a:ext cx="2414690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get frames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get live stream (low 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set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stable </a:t>
            </a:r>
            <a:r>
              <a:rPr lang="en-GB" sz="1600" dirty="0" err="1"/>
              <a:t>wifi</a:t>
            </a:r>
            <a:r>
              <a:rPr lang="en-GB" sz="1600" dirty="0"/>
              <a:t>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3F04227-3AB3-9C66-7624-06A595E2B86D}"/>
              </a:ext>
            </a:extLst>
          </p:cNvPr>
          <p:cNvSpPr txBox="1"/>
          <p:nvPr/>
        </p:nvSpPr>
        <p:spPr>
          <a:xfrm>
            <a:off x="7244566" y="4225852"/>
            <a:ext cx="2414690" cy="132343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live stream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settings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provide webpage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low-power </a:t>
            </a:r>
            <a:r>
              <a:rPr lang="en-GB" sz="1600" dirty="0" err="1"/>
              <a:t>timelase</a:t>
            </a:r>
            <a:r>
              <a:rPr lang="en-GB" sz="1600" dirty="0"/>
              <a:t> to SD card 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FB2B9EA-F324-0F49-19DA-92B5021392BE}"/>
              </a:ext>
            </a:extLst>
          </p:cNvPr>
          <p:cNvCxnSpPr/>
          <p:nvPr/>
        </p:nvCxnSpPr>
        <p:spPr>
          <a:xfrm>
            <a:off x="2167227" y="1741714"/>
            <a:ext cx="942702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C8998C60-6808-ADE3-9CFB-A65D23841417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6935169" y="1324883"/>
            <a:ext cx="0" cy="4168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50884CEF-1265-D538-D24C-4DB3475711EB}"/>
              </a:ext>
            </a:extLst>
          </p:cNvPr>
          <p:cNvCxnSpPr>
            <a:cxnSpLocks/>
          </p:cNvCxnSpPr>
          <p:nvPr/>
        </p:nvCxnSpPr>
        <p:spPr>
          <a:xfrm>
            <a:off x="2167227" y="1741714"/>
            <a:ext cx="0" cy="4168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02217863-8465-B9E9-15CE-A1D580363BBA}"/>
              </a:ext>
            </a:extLst>
          </p:cNvPr>
          <p:cNvCxnSpPr>
            <a:cxnSpLocks/>
          </p:cNvCxnSpPr>
          <p:nvPr/>
        </p:nvCxnSpPr>
        <p:spPr>
          <a:xfrm>
            <a:off x="5299653" y="1734423"/>
            <a:ext cx="0" cy="4168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8CB4BD30-E734-4F89-C930-B1AE9F7B6ED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451911" y="1741714"/>
            <a:ext cx="0" cy="54803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E41AF1A0-55FD-F53D-2AF9-480E59E2042E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11584585" y="1746893"/>
            <a:ext cx="9669" cy="5428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4B01F76D-CE59-35DE-771D-B779D942A36E}"/>
              </a:ext>
            </a:extLst>
          </p:cNvPr>
          <p:cNvSpPr txBox="1"/>
          <p:nvPr/>
        </p:nvSpPr>
        <p:spPr>
          <a:xfrm>
            <a:off x="4102226" y="2913254"/>
            <a:ext cx="241469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1600" dirty="0"/>
              <a:t>Long-term observations in cell incubator</a:t>
            </a:r>
          </a:p>
          <a:p>
            <a:pPr marL="285750" indent="-285750">
              <a:buFontTx/>
              <a:buChar char="-"/>
            </a:pPr>
            <a:endParaRPr lang="en-GB" sz="16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2400FE0-DCAC-4B06-15B9-9B0591CE8212}"/>
              </a:ext>
            </a:extLst>
          </p:cNvPr>
          <p:cNvSpPr txBox="1"/>
          <p:nvPr/>
        </p:nvSpPr>
        <p:spPr>
          <a:xfrm>
            <a:off x="7244568" y="3051753"/>
            <a:ext cx="241469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1600" dirty="0"/>
              <a:t>observe growth of biofilms in situ autonomously</a:t>
            </a:r>
          </a:p>
          <a:p>
            <a:endParaRPr lang="en-GB" sz="1600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97D16AF-9A2C-AD79-467F-8CF1BA6989B4}"/>
              </a:ext>
            </a:extLst>
          </p:cNvPr>
          <p:cNvSpPr txBox="1"/>
          <p:nvPr/>
        </p:nvSpPr>
        <p:spPr>
          <a:xfrm>
            <a:off x="959884" y="2913254"/>
            <a:ext cx="241469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1600" dirty="0"/>
              <a:t>Microfluidics </a:t>
            </a:r>
          </a:p>
          <a:p>
            <a:pPr marL="285750" indent="-285750">
              <a:buFontTx/>
              <a:buChar char="-"/>
            </a:pPr>
            <a:r>
              <a:rPr lang="en-GB" sz="1600" dirty="0"/>
              <a:t>Microscopy on-the-go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CFD4D90F-4E68-0DE5-C94F-4A8B197705C4}"/>
              </a:ext>
            </a:extLst>
          </p:cNvPr>
          <p:cNvSpPr txBox="1"/>
          <p:nvPr/>
        </p:nvSpPr>
        <p:spPr>
          <a:xfrm>
            <a:off x="10386911" y="3051753"/>
            <a:ext cx="241469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600" dirty="0"/>
              <a:t>- 24 cameras observing multi </a:t>
            </a:r>
            <a:r>
              <a:rPr lang="en-GB" sz="1600" dirty="0" err="1"/>
              <a:t>wellplate</a:t>
            </a:r>
            <a:r>
              <a:rPr lang="en-GB" sz="1600" dirty="0"/>
              <a:t> wirelessly </a:t>
            </a:r>
          </a:p>
        </p:txBody>
      </p:sp>
      <p:graphicFrame>
        <p:nvGraphicFramePr>
          <p:cNvPr id="2" name="Tabelle 2">
            <a:extLst>
              <a:ext uri="{FF2B5EF4-FFF2-40B4-BE49-F238E27FC236}">
                <a16:creationId xmlns:a16="http://schemas.microsoft.com/office/drawing/2014/main" id="{E4A56C30-A275-EC31-1830-9A947EBF0B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909303"/>
              </p:ext>
            </p:extLst>
          </p:nvPr>
        </p:nvGraphicFramePr>
        <p:xfrm>
          <a:off x="1531256" y="-2478482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4498277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0065224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9808444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11116934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21720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203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6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499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622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032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025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788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095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023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hteck 57">
            <a:extLst>
              <a:ext uri="{FF2B5EF4-FFF2-40B4-BE49-F238E27FC236}">
                <a16:creationId xmlns:a16="http://schemas.microsoft.com/office/drawing/2014/main" id="{FEC5B832-6070-672E-7E7A-9F51DF6D98C3}"/>
              </a:ext>
            </a:extLst>
          </p:cNvPr>
          <p:cNvSpPr/>
          <p:nvPr/>
        </p:nvSpPr>
        <p:spPr>
          <a:xfrm>
            <a:off x="-1649673" y="1050908"/>
            <a:ext cx="16182430" cy="721580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ihandform 25">
            <a:extLst>
              <a:ext uri="{FF2B5EF4-FFF2-40B4-BE49-F238E27FC236}">
                <a16:creationId xmlns:a16="http://schemas.microsoft.com/office/drawing/2014/main" id="{1ECB5AA2-E357-57DB-8A95-3686F86EC7B6}"/>
              </a:ext>
            </a:extLst>
          </p:cNvPr>
          <p:cNvSpPr/>
          <p:nvPr/>
        </p:nvSpPr>
        <p:spPr>
          <a:xfrm>
            <a:off x="7687733" y="1851378"/>
            <a:ext cx="3522133" cy="2257778"/>
          </a:xfrm>
          <a:custGeom>
            <a:avLst/>
            <a:gdLst>
              <a:gd name="connsiteX0" fmla="*/ 0 w 3522133"/>
              <a:gd name="connsiteY0" fmla="*/ 970844 h 2257778"/>
              <a:gd name="connsiteX1" fmla="*/ 1004711 w 3522133"/>
              <a:gd name="connsiteY1" fmla="*/ 0 h 2257778"/>
              <a:gd name="connsiteX2" fmla="*/ 2573867 w 3522133"/>
              <a:gd name="connsiteY2" fmla="*/ 0 h 2257778"/>
              <a:gd name="connsiteX3" fmla="*/ 3522133 w 3522133"/>
              <a:gd name="connsiteY3" fmla="*/ 948266 h 2257778"/>
              <a:gd name="connsiteX4" fmla="*/ 3522133 w 3522133"/>
              <a:gd name="connsiteY4" fmla="*/ 2144889 h 2257778"/>
              <a:gd name="connsiteX5" fmla="*/ 2257778 w 3522133"/>
              <a:gd name="connsiteY5" fmla="*/ 2144889 h 2257778"/>
              <a:gd name="connsiteX6" fmla="*/ 2257778 w 3522133"/>
              <a:gd name="connsiteY6" fmla="*/ 2257778 h 2257778"/>
              <a:gd name="connsiteX7" fmla="*/ 2257778 w 3522133"/>
              <a:gd name="connsiteY7" fmla="*/ 1174044 h 2257778"/>
              <a:gd name="connsiteX8" fmla="*/ 33867 w 3522133"/>
              <a:gd name="connsiteY8" fmla="*/ 1174044 h 2257778"/>
              <a:gd name="connsiteX9" fmla="*/ 0 w 3522133"/>
              <a:gd name="connsiteY9" fmla="*/ 970844 h 225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22133" h="2257778">
                <a:moveTo>
                  <a:pt x="0" y="970844"/>
                </a:moveTo>
                <a:lnTo>
                  <a:pt x="1004711" y="0"/>
                </a:lnTo>
                <a:lnTo>
                  <a:pt x="2573867" y="0"/>
                </a:lnTo>
                <a:lnTo>
                  <a:pt x="3522133" y="948266"/>
                </a:lnTo>
                <a:lnTo>
                  <a:pt x="3522133" y="2144889"/>
                </a:lnTo>
                <a:lnTo>
                  <a:pt x="2257778" y="2144889"/>
                </a:lnTo>
                <a:lnTo>
                  <a:pt x="2257778" y="2257778"/>
                </a:lnTo>
                <a:lnTo>
                  <a:pt x="2257778" y="1174044"/>
                </a:lnTo>
                <a:lnTo>
                  <a:pt x="33867" y="1174044"/>
                </a:lnTo>
                <a:lnTo>
                  <a:pt x="0" y="970844"/>
                </a:lnTo>
                <a:close/>
              </a:path>
            </a:pathLst>
          </a:custGeom>
          <a:solidFill>
            <a:schemeClr val="bg2">
              <a:alpha val="3717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52F222C4-6418-8664-F2D1-D08AFD6FA340}"/>
              </a:ext>
            </a:extLst>
          </p:cNvPr>
          <p:cNvSpPr/>
          <p:nvPr/>
        </p:nvSpPr>
        <p:spPr>
          <a:xfrm>
            <a:off x="6604000" y="4150531"/>
            <a:ext cx="4605866" cy="2261557"/>
          </a:xfrm>
          <a:prstGeom prst="rect">
            <a:avLst/>
          </a:prstGeom>
          <a:solidFill>
            <a:schemeClr val="bg2">
              <a:alpha val="3717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11DDA8-C5D9-026A-F7C0-E57D80258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55"/>
          <a:stretch/>
        </p:blipFill>
        <p:spPr bwMode="auto">
          <a:xfrm>
            <a:off x="-1517073" y="1458340"/>
            <a:ext cx="4273935" cy="501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6103993-8DDE-3305-1AE6-AF8576686A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4" r="14527"/>
          <a:stretch/>
        </p:blipFill>
        <p:spPr bwMode="auto">
          <a:xfrm>
            <a:off x="2265574" y="1552190"/>
            <a:ext cx="3978445" cy="481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A4947C17-754E-D498-E0A1-4587C84074E3}"/>
              </a:ext>
            </a:extLst>
          </p:cNvPr>
          <p:cNvSpPr/>
          <p:nvPr/>
        </p:nvSpPr>
        <p:spPr>
          <a:xfrm>
            <a:off x="7843808" y="5825226"/>
            <a:ext cx="1207698" cy="379563"/>
          </a:xfrm>
          <a:prstGeom prst="rect">
            <a:avLst/>
          </a:prstGeom>
          <a:solidFill>
            <a:srgbClr val="171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3D43146-3E67-DA59-26F1-088683CF7449}"/>
              </a:ext>
            </a:extLst>
          </p:cNvPr>
          <p:cNvSpPr/>
          <p:nvPr/>
        </p:nvSpPr>
        <p:spPr>
          <a:xfrm>
            <a:off x="7973203" y="5665636"/>
            <a:ext cx="957532" cy="379563"/>
          </a:xfrm>
          <a:prstGeom prst="rect">
            <a:avLst/>
          </a:prstGeom>
          <a:solidFill>
            <a:srgbClr val="171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5BA9DA8-766A-AD06-AD35-893174CCFB77}"/>
              </a:ext>
            </a:extLst>
          </p:cNvPr>
          <p:cNvSpPr/>
          <p:nvPr/>
        </p:nvSpPr>
        <p:spPr>
          <a:xfrm>
            <a:off x="7843808" y="4627590"/>
            <a:ext cx="1207698" cy="159590"/>
          </a:xfrm>
          <a:prstGeom prst="rect">
            <a:avLst/>
          </a:prstGeom>
          <a:solidFill>
            <a:srgbClr val="171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2668828-58DF-9414-8149-BFC6998A0F52}"/>
              </a:ext>
            </a:extLst>
          </p:cNvPr>
          <p:cNvSpPr/>
          <p:nvPr/>
        </p:nvSpPr>
        <p:spPr>
          <a:xfrm>
            <a:off x="7973203" y="4575832"/>
            <a:ext cx="957532" cy="379563"/>
          </a:xfrm>
          <a:prstGeom prst="rect">
            <a:avLst/>
          </a:prstGeom>
          <a:solidFill>
            <a:srgbClr val="171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ehne 7">
            <a:extLst>
              <a:ext uri="{FF2B5EF4-FFF2-40B4-BE49-F238E27FC236}">
                <a16:creationId xmlns:a16="http://schemas.microsoft.com/office/drawing/2014/main" id="{249CA5AF-2BAB-C569-30DA-C7C213555808}"/>
              </a:ext>
            </a:extLst>
          </p:cNvPr>
          <p:cNvSpPr/>
          <p:nvPr/>
        </p:nvSpPr>
        <p:spPr>
          <a:xfrm rot="16200000">
            <a:off x="8247016" y="4375191"/>
            <a:ext cx="401282" cy="401282"/>
          </a:xfrm>
          <a:prstGeom prst="chord">
            <a:avLst>
              <a:gd name="adj1" fmla="val 5325648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AA501FD-5443-1F15-6113-7532ABF16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966535" y="4611559"/>
            <a:ext cx="798229" cy="44569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E18E877-9124-DCAD-FFFD-FB5F5EAF7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157517" y="4625053"/>
            <a:ext cx="798229" cy="445699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4F17250-A34C-25D1-8629-DF3356CDB3C0}"/>
              </a:ext>
            </a:extLst>
          </p:cNvPr>
          <p:cNvSpPr/>
          <p:nvPr/>
        </p:nvSpPr>
        <p:spPr>
          <a:xfrm>
            <a:off x="6604001" y="4011968"/>
            <a:ext cx="4555066" cy="138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Dreieck 11">
            <a:extLst>
              <a:ext uri="{FF2B5EF4-FFF2-40B4-BE49-F238E27FC236}">
                <a16:creationId xmlns:a16="http://schemas.microsoft.com/office/drawing/2014/main" id="{DA47B42E-165C-3302-0E9E-D33CF073582A}"/>
              </a:ext>
            </a:extLst>
          </p:cNvPr>
          <p:cNvSpPr/>
          <p:nvPr/>
        </p:nvSpPr>
        <p:spPr>
          <a:xfrm>
            <a:off x="8261184" y="3996620"/>
            <a:ext cx="387113" cy="592870"/>
          </a:xfrm>
          <a:prstGeom prst="triangle">
            <a:avLst/>
          </a:prstGeom>
          <a:solidFill>
            <a:srgbClr val="92D050">
              <a:alpha val="4717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Dreieck 12">
            <a:extLst>
              <a:ext uri="{FF2B5EF4-FFF2-40B4-BE49-F238E27FC236}">
                <a16:creationId xmlns:a16="http://schemas.microsoft.com/office/drawing/2014/main" id="{60850F89-59AB-A485-6F89-09B4DB4CC160}"/>
              </a:ext>
            </a:extLst>
          </p:cNvPr>
          <p:cNvSpPr/>
          <p:nvPr/>
        </p:nvSpPr>
        <p:spPr>
          <a:xfrm rot="10800000">
            <a:off x="8268970" y="4964773"/>
            <a:ext cx="379328" cy="842318"/>
          </a:xfrm>
          <a:prstGeom prst="triangle">
            <a:avLst/>
          </a:prstGeom>
          <a:solidFill>
            <a:srgbClr val="92D050">
              <a:alpha val="4717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Pfeil nach oben und unten 13">
            <a:extLst>
              <a:ext uri="{FF2B5EF4-FFF2-40B4-BE49-F238E27FC236}">
                <a16:creationId xmlns:a16="http://schemas.microsoft.com/office/drawing/2014/main" id="{A70EDC03-4FC1-CDA3-DE72-40994BA1E8C2}"/>
              </a:ext>
            </a:extLst>
          </p:cNvPr>
          <p:cNvSpPr/>
          <p:nvPr/>
        </p:nvSpPr>
        <p:spPr>
          <a:xfrm>
            <a:off x="6908843" y="4422667"/>
            <a:ext cx="286222" cy="798230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C20AD88-88A0-B20B-98F8-4FEBBBBAFCE7}"/>
              </a:ext>
            </a:extLst>
          </p:cNvPr>
          <p:cNvSpPr/>
          <p:nvPr/>
        </p:nvSpPr>
        <p:spPr>
          <a:xfrm>
            <a:off x="10195856" y="5825226"/>
            <a:ext cx="699906" cy="37956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Sehne 16">
            <a:extLst>
              <a:ext uri="{FF2B5EF4-FFF2-40B4-BE49-F238E27FC236}">
                <a16:creationId xmlns:a16="http://schemas.microsoft.com/office/drawing/2014/main" id="{C5C47A72-133D-CCC5-6A0E-BD0D2EA21BCE}"/>
              </a:ext>
            </a:extLst>
          </p:cNvPr>
          <p:cNvSpPr/>
          <p:nvPr/>
        </p:nvSpPr>
        <p:spPr>
          <a:xfrm rot="16200000">
            <a:off x="10342516" y="5632491"/>
            <a:ext cx="401282" cy="401282"/>
          </a:xfrm>
          <a:prstGeom prst="chord">
            <a:avLst>
              <a:gd name="adj1" fmla="val 5325648"/>
              <a:gd name="adj2" fmla="val 16200000"/>
            </a:avLst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0407B52-F11C-E5AE-7FB2-AA494197984D}"/>
              </a:ext>
            </a:extLst>
          </p:cNvPr>
          <p:cNvSpPr/>
          <p:nvPr/>
        </p:nvSpPr>
        <p:spPr>
          <a:xfrm rot="2700000">
            <a:off x="9939308" y="2382666"/>
            <a:ext cx="1207698" cy="159590"/>
          </a:xfrm>
          <a:prstGeom prst="rect">
            <a:avLst/>
          </a:prstGeom>
          <a:solidFill>
            <a:srgbClr val="171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F8418A4-0B78-0E77-D39F-C00752CA7F48}"/>
              </a:ext>
            </a:extLst>
          </p:cNvPr>
          <p:cNvSpPr/>
          <p:nvPr/>
        </p:nvSpPr>
        <p:spPr>
          <a:xfrm rot="18900000">
            <a:off x="7723368" y="2382587"/>
            <a:ext cx="1207698" cy="159590"/>
          </a:xfrm>
          <a:prstGeom prst="rect">
            <a:avLst/>
          </a:prstGeom>
          <a:solidFill>
            <a:srgbClr val="171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Dreieck 19">
            <a:extLst>
              <a:ext uri="{FF2B5EF4-FFF2-40B4-BE49-F238E27FC236}">
                <a16:creationId xmlns:a16="http://schemas.microsoft.com/office/drawing/2014/main" id="{E5FD0404-15F5-647B-11A2-DE8871EFC238}"/>
              </a:ext>
            </a:extLst>
          </p:cNvPr>
          <p:cNvSpPr/>
          <p:nvPr/>
        </p:nvSpPr>
        <p:spPr>
          <a:xfrm rot="10800000">
            <a:off x="10097490" y="2113102"/>
            <a:ext cx="806493" cy="3693990"/>
          </a:xfrm>
          <a:custGeom>
            <a:avLst/>
            <a:gdLst>
              <a:gd name="connsiteX0" fmla="*/ 0 w 379328"/>
              <a:gd name="connsiteY0" fmla="*/ 3453709 h 3453709"/>
              <a:gd name="connsiteX1" fmla="*/ 189664 w 379328"/>
              <a:gd name="connsiteY1" fmla="*/ 0 h 3453709"/>
              <a:gd name="connsiteX2" fmla="*/ 379328 w 379328"/>
              <a:gd name="connsiteY2" fmla="*/ 3453709 h 3453709"/>
              <a:gd name="connsiteX3" fmla="*/ 0 w 379328"/>
              <a:gd name="connsiteY3" fmla="*/ 3453709 h 3453709"/>
              <a:gd name="connsiteX0" fmla="*/ 0 w 319258"/>
              <a:gd name="connsiteY0" fmla="*/ 3093288 h 3453709"/>
              <a:gd name="connsiteX1" fmla="*/ 129594 w 319258"/>
              <a:gd name="connsiteY1" fmla="*/ 0 h 3453709"/>
              <a:gd name="connsiteX2" fmla="*/ 319258 w 319258"/>
              <a:gd name="connsiteY2" fmla="*/ 3453709 h 3453709"/>
              <a:gd name="connsiteX3" fmla="*/ 0 w 319258"/>
              <a:gd name="connsiteY3" fmla="*/ 3093288 h 3453709"/>
              <a:gd name="connsiteX0" fmla="*/ 0 w 312584"/>
              <a:gd name="connsiteY0" fmla="*/ 3093288 h 3433686"/>
              <a:gd name="connsiteX1" fmla="*/ 129594 w 312584"/>
              <a:gd name="connsiteY1" fmla="*/ 0 h 3433686"/>
              <a:gd name="connsiteX2" fmla="*/ 312584 w 312584"/>
              <a:gd name="connsiteY2" fmla="*/ 3433686 h 3433686"/>
              <a:gd name="connsiteX3" fmla="*/ 0 w 312584"/>
              <a:gd name="connsiteY3" fmla="*/ 3093288 h 3433686"/>
              <a:gd name="connsiteX0" fmla="*/ 0 w 532840"/>
              <a:gd name="connsiteY0" fmla="*/ 2873031 h 3433686"/>
              <a:gd name="connsiteX1" fmla="*/ 349850 w 532840"/>
              <a:gd name="connsiteY1" fmla="*/ 0 h 3433686"/>
              <a:gd name="connsiteX2" fmla="*/ 532840 w 532840"/>
              <a:gd name="connsiteY2" fmla="*/ 3433686 h 3433686"/>
              <a:gd name="connsiteX3" fmla="*/ 0 w 532840"/>
              <a:gd name="connsiteY3" fmla="*/ 2873031 h 3433686"/>
              <a:gd name="connsiteX0" fmla="*/ 0 w 806493"/>
              <a:gd name="connsiteY0" fmla="*/ 2873031 h 3693990"/>
              <a:gd name="connsiteX1" fmla="*/ 349850 w 806493"/>
              <a:gd name="connsiteY1" fmla="*/ 0 h 3693990"/>
              <a:gd name="connsiteX2" fmla="*/ 806493 w 806493"/>
              <a:gd name="connsiteY2" fmla="*/ 3693990 h 3693990"/>
              <a:gd name="connsiteX3" fmla="*/ 0 w 806493"/>
              <a:gd name="connsiteY3" fmla="*/ 2873031 h 36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493" h="3693990">
                <a:moveTo>
                  <a:pt x="0" y="2873031"/>
                </a:moveTo>
                <a:lnTo>
                  <a:pt x="349850" y="0"/>
                </a:lnTo>
                <a:lnTo>
                  <a:pt x="806493" y="3693990"/>
                </a:lnTo>
                <a:lnTo>
                  <a:pt x="0" y="2873031"/>
                </a:lnTo>
                <a:close/>
              </a:path>
            </a:pathLst>
          </a:cu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Dreieck 20">
            <a:extLst>
              <a:ext uri="{FF2B5EF4-FFF2-40B4-BE49-F238E27FC236}">
                <a16:creationId xmlns:a16="http://schemas.microsoft.com/office/drawing/2014/main" id="{DE713501-F8B0-5CD2-33EE-9988E8B4BD0B}"/>
              </a:ext>
            </a:extLst>
          </p:cNvPr>
          <p:cNvSpPr/>
          <p:nvPr/>
        </p:nvSpPr>
        <p:spPr>
          <a:xfrm rot="5400000">
            <a:off x="9022252" y="1030840"/>
            <a:ext cx="843272" cy="2959799"/>
          </a:xfrm>
          <a:custGeom>
            <a:avLst/>
            <a:gdLst>
              <a:gd name="connsiteX0" fmla="*/ 0 w 379328"/>
              <a:gd name="connsiteY0" fmla="*/ 3453709 h 3453709"/>
              <a:gd name="connsiteX1" fmla="*/ 189664 w 379328"/>
              <a:gd name="connsiteY1" fmla="*/ 0 h 3453709"/>
              <a:gd name="connsiteX2" fmla="*/ 379328 w 379328"/>
              <a:gd name="connsiteY2" fmla="*/ 3453709 h 3453709"/>
              <a:gd name="connsiteX3" fmla="*/ 0 w 379328"/>
              <a:gd name="connsiteY3" fmla="*/ 3453709 h 3453709"/>
              <a:gd name="connsiteX0" fmla="*/ 0 w 656878"/>
              <a:gd name="connsiteY0" fmla="*/ 2706170 h 2706170"/>
              <a:gd name="connsiteX1" fmla="*/ 656878 w 656878"/>
              <a:gd name="connsiteY1" fmla="*/ 0 h 2706170"/>
              <a:gd name="connsiteX2" fmla="*/ 379328 w 656878"/>
              <a:gd name="connsiteY2" fmla="*/ 2706170 h 2706170"/>
              <a:gd name="connsiteX3" fmla="*/ 0 w 656878"/>
              <a:gd name="connsiteY3" fmla="*/ 2706170 h 2706170"/>
              <a:gd name="connsiteX0" fmla="*/ 0 w 656878"/>
              <a:gd name="connsiteY0" fmla="*/ 2706170 h 2706170"/>
              <a:gd name="connsiteX1" fmla="*/ 510528 w 656878"/>
              <a:gd name="connsiteY1" fmla="*/ 631782 h 2706170"/>
              <a:gd name="connsiteX2" fmla="*/ 656878 w 656878"/>
              <a:gd name="connsiteY2" fmla="*/ 0 h 2706170"/>
              <a:gd name="connsiteX3" fmla="*/ 379328 w 656878"/>
              <a:gd name="connsiteY3" fmla="*/ 2706170 h 2706170"/>
              <a:gd name="connsiteX4" fmla="*/ 0 w 656878"/>
              <a:gd name="connsiteY4" fmla="*/ 2706170 h 2706170"/>
              <a:gd name="connsiteX0" fmla="*/ 183615 w 840493"/>
              <a:gd name="connsiteY0" fmla="*/ 2706170 h 2706170"/>
              <a:gd name="connsiteX1" fmla="*/ 0 w 840493"/>
              <a:gd name="connsiteY1" fmla="*/ 852039 h 2706170"/>
              <a:gd name="connsiteX2" fmla="*/ 840493 w 840493"/>
              <a:gd name="connsiteY2" fmla="*/ 0 h 2706170"/>
              <a:gd name="connsiteX3" fmla="*/ 562943 w 840493"/>
              <a:gd name="connsiteY3" fmla="*/ 2706170 h 2706170"/>
              <a:gd name="connsiteX4" fmla="*/ 183615 w 840493"/>
              <a:gd name="connsiteY4" fmla="*/ 2706170 h 2706170"/>
              <a:gd name="connsiteX0" fmla="*/ 16756 w 840493"/>
              <a:gd name="connsiteY0" fmla="*/ 2118818 h 2706170"/>
              <a:gd name="connsiteX1" fmla="*/ 0 w 840493"/>
              <a:gd name="connsiteY1" fmla="*/ 852039 h 2706170"/>
              <a:gd name="connsiteX2" fmla="*/ 840493 w 840493"/>
              <a:gd name="connsiteY2" fmla="*/ 0 h 2706170"/>
              <a:gd name="connsiteX3" fmla="*/ 562943 w 840493"/>
              <a:gd name="connsiteY3" fmla="*/ 2706170 h 2706170"/>
              <a:gd name="connsiteX4" fmla="*/ 16756 w 840493"/>
              <a:gd name="connsiteY4" fmla="*/ 2118818 h 2706170"/>
              <a:gd name="connsiteX0" fmla="*/ 16756 w 843272"/>
              <a:gd name="connsiteY0" fmla="*/ 2118818 h 2959799"/>
              <a:gd name="connsiteX1" fmla="*/ 0 w 843272"/>
              <a:gd name="connsiteY1" fmla="*/ 852039 h 2959799"/>
              <a:gd name="connsiteX2" fmla="*/ 840493 w 843272"/>
              <a:gd name="connsiteY2" fmla="*/ 0 h 2959799"/>
              <a:gd name="connsiteX3" fmla="*/ 843272 w 843272"/>
              <a:gd name="connsiteY3" fmla="*/ 2959799 h 2959799"/>
              <a:gd name="connsiteX4" fmla="*/ 16756 w 843272"/>
              <a:gd name="connsiteY4" fmla="*/ 2118818 h 2959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3272" h="2959799">
                <a:moveTo>
                  <a:pt x="16756" y="2118818"/>
                </a:moveTo>
                <a:lnTo>
                  <a:pt x="0" y="852039"/>
                </a:lnTo>
                <a:lnTo>
                  <a:pt x="840493" y="0"/>
                </a:lnTo>
                <a:cubicBezTo>
                  <a:pt x="841419" y="986600"/>
                  <a:pt x="842346" y="1973199"/>
                  <a:pt x="843272" y="2959799"/>
                </a:cubicBezTo>
                <a:lnTo>
                  <a:pt x="16756" y="2118818"/>
                </a:lnTo>
                <a:close/>
              </a:path>
            </a:pathLst>
          </a:cu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Dreieck 21">
            <a:extLst>
              <a:ext uri="{FF2B5EF4-FFF2-40B4-BE49-F238E27FC236}">
                <a16:creationId xmlns:a16="http://schemas.microsoft.com/office/drawing/2014/main" id="{A1E7E6F7-22D1-3DD4-9B48-802A00C4F6B5}"/>
              </a:ext>
            </a:extLst>
          </p:cNvPr>
          <p:cNvSpPr/>
          <p:nvPr/>
        </p:nvSpPr>
        <p:spPr>
          <a:xfrm>
            <a:off x="7797455" y="2078420"/>
            <a:ext cx="1247007" cy="2065423"/>
          </a:xfrm>
          <a:custGeom>
            <a:avLst/>
            <a:gdLst>
              <a:gd name="connsiteX0" fmla="*/ 0 w 379328"/>
              <a:gd name="connsiteY0" fmla="*/ 3453709 h 3453709"/>
              <a:gd name="connsiteX1" fmla="*/ 189664 w 379328"/>
              <a:gd name="connsiteY1" fmla="*/ 0 h 3453709"/>
              <a:gd name="connsiteX2" fmla="*/ 379328 w 379328"/>
              <a:gd name="connsiteY2" fmla="*/ 3453709 h 3453709"/>
              <a:gd name="connsiteX3" fmla="*/ 0 w 379328"/>
              <a:gd name="connsiteY3" fmla="*/ 3453709 h 3453709"/>
              <a:gd name="connsiteX0" fmla="*/ 0 w 550084"/>
              <a:gd name="connsiteY0" fmla="*/ 2065423 h 2065423"/>
              <a:gd name="connsiteX1" fmla="*/ 550084 w 550084"/>
              <a:gd name="connsiteY1" fmla="*/ 0 h 2065423"/>
              <a:gd name="connsiteX2" fmla="*/ 379328 w 550084"/>
              <a:gd name="connsiteY2" fmla="*/ 2065423 h 2065423"/>
              <a:gd name="connsiteX3" fmla="*/ 0 w 550084"/>
              <a:gd name="connsiteY3" fmla="*/ 2065423 h 2065423"/>
              <a:gd name="connsiteX0" fmla="*/ 0 w 550084"/>
              <a:gd name="connsiteY0" fmla="*/ 2065423 h 2065423"/>
              <a:gd name="connsiteX1" fmla="*/ 245260 w 550084"/>
              <a:gd name="connsiteY1" fmla="*/ 1138666 h 2065423"/>
              <a:gd name="connsiteX2" fmla="*/ 550084 w 550084"/>
              <a:gd name="connsiteY2" fmla="*/ 0 h 2065423"/>
              <a:gd name="connsiteX3" fmla="*/ 379328 w 550084"/>
              <a:gd name="connsiteY3" fmla="*/ 2065423 h 2065423"/>
              <a:gd name="connsiteX4" fmla="*/ 0 w 550084"/>
              <a:gd name="connsiteY4" fmla="*/ 2065423 h 2065423"/>
              <a:gd name="connsiteX0" fmla="*/ 288696 w 838780"/>
              <a:gd name="connsiteY0" fmla="*/ 2065423 h 2065423"/>
              <a:gd name="connsiteX1" fmla="*/ 0 w 838780"/>
              <a:gd name="connsiteY1" fmla="*/ 844990 h 2065423"/>
              <a:gd name="connsiteX2" fmla="*/ 838780 w 838780"/>
              <a:gd name="connsiteY2" fmla="*/ 0 h 2065423"/>
              <a:gd name="connsiteX3" fmla="*/ 668024 w 838780"/>
              <a:gd name="connsiteY3" fmla="*/ 2065423 h 2065423"/>
              <a:gd name="connsiteX4" fmla="*/ 288696 w 838780"/>
              <a:gd name="connsiteY4" fmla="*/ 2065423 h 2065423"/>
              <a:gd name="connsiteX0" fmla="*/ 288696 w 1075166"/>
              <a:gd name="connsiteY0" fmla="*/ 2065423 h 2065423"/>
              <a:gd name="connsiteX1" fmla="*/ 0 w 1075166"/>
              <a:gd name="connsiteY1" fmla="*/ 844990 h 2065423"/>
              <a:gd name="connsiteX2" fmla="*/ 838780 w 1075166"/>
              <a:gd name="connsiteY2" fmla="*/ 0 h 2065423"/>
              <a:gd name="connsiteX3" fmla="*/ 1075166 w 1075166"/>
              <a:gd name="connsiteY3" fmla="*/ 2065423 h 2065423"/>
              <a:gd name="connsiteX4" fmla="*/ 288696 w 1075166"/>
              <a:gd name="connsiteY4" fmla="*/ 2065423 h 2065423"/>
              <a:gd name="connsiteX0" fmla="*/ 0 w 1247007"/>
              <a:gd name="connsiteY0" fmla="*/ 2065423 h 2065423"/>
              <a:gd name="connsiteX1" fmla="*/ 171841 w 1247007"/>
              <a:gd name="connsiteY1" fmla="*/ 844990 h 2065423"/>
              <a:gd name="connsiteX2" fmla="*/ 1010621 w 1247007"/>
              <a:gd name="connsiteY2" fmla="*/ 0 h 2065423"/>
              <a:gd name="connsiteX3" fmla="*/ 1247007 w 1247007"/>
              <a:gd name="connsiteY3" fmla="*/ 2065423 h 2065423"/>
              <a:gd name="connsiteX4" fmla="*/ 0 w 1247007"/>
              <a:gd name="connsiteY4" fmla="*/ 2065423 h 2065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7007" h="2065423">
                <a:moveTo>
                  <a:pt x="0" y="2065423"/>
                </a:moveTo>
                <a:lnTo>
                  <a:pt x="171841" y="844990"/>
                </a:lnTo>
                <a:lnTo>
                  <a:pt x="1010621" y="0"/>
                </a:lnTo>
                <a:lnTo>
                  <a:pt x="1247007" y="2065423"/>
                </a:lnTo>
                <a:lnTo>
                  <a:pt x="0" y="2065423"/>
                </a:lnTo>
                <a:close/>
              </a:path>
            </a:pathLst>
          </a:cu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736D98E3-D57B-A5E3-19D4-943ACC075DAD}"/>
              </a:ext>
            </a:extLst>
          </p:cNvPr>
          <p:cNvSpPr/>
          <p:nvPr/>
        </p:nvSpPr>
        <p:spPr>
          <a:xfrm>
            <a:off x="6705600" y="6204789"/>
            <a:ext cx="4419599" cy="1395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ihandform 24">
            <a:extLst>
              <a:ext uri="{FF2B5EF4-FFF2-40B4-BE49-F238E27FC236}">
                <a16:creationId xmlns:a16="http://schemas.microsoft.com/office/drawing/2014/main" id="{01CD50E2-67F9-7C39-0D1C-423A3B8B47C1}"/>
              </a:ext>
            </a:extLst>
          </p:cNvPr>
          <p:cNvSpPr/>
          <p:nvPr/>
        </p:nvSpPr>
        <p:spPr>
          <a:xfrm flipH="1">
            <a:off x="8816619" y="5700820"/>
            <a:ext cx="1341099" cy="507813"/>
          </a:xfrm>
          <a:custGeom>
            <a:avLst/>
            <a:gdLst>
              <a:gd name="connsiteX0" fmla="*/ 1828800 w 1828800"/>
              <a:gd name="connsiteY0" fmla="*/ 496780 h 507813"/>
              <a:gd name="connsiteX1" fmla="*/ 1411111 w 1828800"/>
              <a:gd name="connsiteY1" fmla="*/ 417758 h 507813"/>
              <a:gd name="connsiteX2" fmla="*/ 790222 w 1828800"/>
              <a:gd name="connsiteY2" fmla="*/ 69 h 507813"/>
              <a:gd name="connsiteX3" fmla="*/ 203200 w 1828800"/>
              <a:gd name="connsiteY3" fmla="*/ 451624 h 507813"/>
              <a:gd name="connsiteX4" fmla="*/ 0 w 1828800"/>
              <a:gd name="connsiteY4" fmla="*/ 485491 h 507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507813">
                <a:moveTo>
                  <a:pt x="1828800" y="496780"/>
                </a:moveTo>
                <a:cubicBezTo>
                  <a:pt x="1706503" y="498661"/>
                  <a:pt x="1584207" y="500543"/>
                  <a:pt x="1411111" y="417758"/>
                </a:cubicBezTo>
                <a:cubicBezTo>
                  <a:pt x="1238015" y="334973"/>
                  <a:pt x="991540" y="-5575"/>
                  <a:pt x="790222" y="69"/>
                </a:cubicBezTo>
                <a:cubicBezTo>
                  <a:pt x="588904" y="5713"/>
                  <a:pt x="334904" y="370720"/>
                  <a:pt x="203200" y="451624"/>
                </a:cubicBezTo>
                <a:cubicBezTo>
                  <a:pt x="71496" y="532528"/>
                  <a:pt x="35748" y="509009"/>
                  <a:pt x="0" y="485491"/>
                </a:cubicBezTo>
              </a:path>
            </a:pathLst>
          </a:cu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0F4C15FC-E8BD-8C35-E248-C4ABA48D8CCA}"/>
              </a:ext>
            </a:extLst>
          </p:cNvPr>
          <p:cNvCxnSpPr/>
          <p:nvPr/>
        </p:nvCxnSpPr>
        <p:spPr>
          <a:xfrm flipV="1">
            <a:off x="7797455" y="3996620"/>
            <a:ext cx="0" cy="6309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21C5AE0-B8B6-5E75-A497-1BE1FF933FCF}"/>
              </a:ext>
            </a:extLst>
          </p:cNvPr>
          <p:cNvCxnSpPr>
            <a:cxnSpLocks/>
          </p:cNvCxnSpPr>
          <p:nvPr/>
        </p:nvCxnSpPr>
        <p:spPr>
          <a:xfrm>
            <a:off x="7792181" y="4640290"/>
            <a:ext cx="0" cy="111133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313412F7-CDAC-F48B-33E7-23DB90698DBD}"/>
                  </a:ext>
                </a:extLst>
              </p:cNvPr>
              <p:cNvSpPr txBox="1"/>
              <p:nvPr/>
            </p:nvSpPr>
            <p:spPr>
              <a:xfrm>
                <a:off x="7843807" y="5166743"/>
                <a:ext cx="2624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313412F7-CDAC-F48B-33E7-23DB90698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807" y="5166743"/>
                <a:ext cx="262443" cy="276999"/>
              </a:xfrm>
              <a:prstGeom prst="rect">
                <a:avLst/>
              </a:prstGeom>
              <a:blipFill>
                <a:blip r:embed="rId5"/>
                <a:stretch>
                  <a:fillRect l="-27273" t="-4545" b="-363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8A604DDD-5282-196A-FD26-9AC8A2DD3E8B}"/>
                  </a:ext>
                </a:extLst>
              </p:cNvPr>
              <p:cNvSpPr txBox="1"/>
              <p:nvPr/>
            </p:nvSpPr>
            <p:spPr>
              <a:xfrm>
                <a:off x="7881907" y="4239643"/>
                <a:ext cx="358624" cy="3006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/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8A604DDD-5282-196A-FD26-9AC8A2DD3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1907" y="4239643"/>
                <a:ext cx="358624" cy="300660"/>
              </a:xfrm>
              <a:prstGeom prst="rect">
                <a:avLst/>
              </a:prstGeom>
              <a:blipFill>
                <a:blip r:embed="rId6"/>
                <a:stretch>
                  <a:fillRect l="-24138" b="-3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56C965F0-ED05-046A-233C-7D658BB12817}"/>
                  </a:ext>
                </a:extLst>
              </p:cNvPr>
              <p:cNvSpPr txBox="1"/>
              <p:nvPr/>
            </p:nvSpPr>
            <p:spPr>
              <a:xfrm>
                <a:off x="6662707" y="4709543"/>
                <a:ext cx="358303" cy="3006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/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56C965F0-ED05-046A-233C-7D658BB12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707" y="4709543"/>
                <a:ext cx="358303" cy="300660"/>
              </a:xfrm>
              <a:prstGeom prst="rect">
                <a:avLst/>
              </a:prstGeom>
              <a:blipFill>
                <a:blip r:embed="rId7"/>
                <a:stretch>
                  <a:fillRect l="-17241" b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9BBA39E7-E6A6-891A-35CE-32A41EEBAB2D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10654033" y="2021371"/>
            <a:ext cx="745067" cy="4805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5CF7579B-8063-3F24-B0B8-3DC2A0437BB0}"/>
              </a:ext>
            </a:extLst>
          </p:cNvPr>
          <p:cNvSpPr txBox="1"/>
          <p:nvPr/>
        </p:nvSpPr>
        <p:spPr>
          <a:xfrm>
            <a:off x="11399100" y="1836705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Mirror / Silver Spray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50694493-8C22-A9C8-2886-3C2F617496CB}"/>
              </a:ext>
            </a:extLst>
          </p:cNvPr>
          <p:cNvSpPr txBox="1"/>
          <p:nvPr/>
        </p:nvSpPr>
        <p:spPr>
          <a:xfrm>
            <a:off x="11385613" y="3803798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Jar Bottom / Glass Slide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7BEC0022-4DC0-7DF5-14B1-0AB1C324147F}"/>
              </a:ext>
            </a:extLst>
          </p:cNvPr>
          <p:cNvSpPr txBox="1"/>
          <p:nvPr/>
        </p:nvSpPr>
        <p:spPr>
          <a:xfrm>
            <a:off x="11385613" y="4831080"/>
            <a:ext cx="314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Voice Coil Actuator (optional)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87686161-EBBF-49F9-A04D-8E1D0D9B37D7}"/>
              </a:ext>
            </a:extLst>
          </p:cNvPr>
          <p:cNvSpPr txBox="1"/>
          <p:nvPr/>
        </p:nvSpPr>
        <p:spPr>
          <a:xfrm>
            <a:off x="11385613" y="534472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Camera Sensor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73D199A8-570D-21DD-ADBD-E681E29485BB}"/>
              </a:ext>
            </a:extLst>
          </p:cNvPr>
          <p:cNvSpPr txBox="1"/>
          <p:nvPr/>
        </p:nvSpPr>
        <p:spPr>
          <a:xfrm>
            <a:off x="11385613" y="5858362"/>
            <a:ext cx="196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Torch LED (flash)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17C2F87-DD5B-A203-AE8C-447A48F823E0}"/>
              </a:ext>
            </a:extLst>
          </p:cNvPr>
          <p:cNvSpPr txBox="1"/>
          <p:nvPr/>
        </p:nvSpPr>
        <p:spPr>
          <a:xfrm>
            <a:off x="11385613" y="637200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ESP32 PCB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D0CB99C2-AB0E-4951-3B9E-BA16F465B163}"/>
              </a:ext>
            </a:extLst>
          </p:cNvPr>
          <p:cNvSpPr txBox="1"/>
          <p:nvPr/>
        </p:nvSpPr>
        <p:spPr>
          <a:xfrm>
            <a:off x="11385613" y="4317439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Objective Lens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A7BFEF75-B954-E805-2B52-6C9E804DDA2A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10807186" y="3988464"/>
            <a:ext cx="578427" cy="888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5260C1A6-DAC5-2EBA-4BDB-36473BF355CC}"/>
              </a:ext>
            </a:extLst>
          </p:cNvPr>
          <p:cNvCxnSpPr>
            <a:cxnSpLocks/>
            <a:endCxn id="45" idx="1"/>
          </p:cNvCxnSpPr>
          <p:nvPr/>
        </p:nvCxnSpPr>
        <p:spPr>
          <a:xfrm flipV="1">
            <a:off x="8812621" y="4502105"/>
            <a:ext cx="2572992" cy="1460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FE76FD50-4DDD-8998-0F45-6BE26E1B8D3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9443888" y="4902620"/>
            <a:ext cx="1941725" cy="1131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Gerade Verbindung 51">
            <a:extLst>
              <a:ext uri="{FF2B5EF4-FFF2-40B4-BE49-F238E27FC236}">
                <a16:creationId xmlns:a16="http://schemas.microsoft.com/office/drawing/2014/main" id="{D84540BB-9EE0-2430-066E-790643B83D02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9192424" y="5529387"/>
            <a:ext cx="2193189" cy="2868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EE75B1C2-FAC9-7EBF-C5B4-86DF5DEF8E1C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10654033" y="6031511"/>
            <a:ext cx="731580" cy="115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1ABAE968-B90A-C2FA-9098-B245C1EAC6FB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10804671" y="6274152"/>
            <a:ext cx="580942" cy="28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019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hteck 45">
            <a:extLst>
              <a:ext uri="{FF2B5EF4-FFF2-40B4-BE49-F238E27FC236}">
                <a16:creationId xmlns:a16="http://schemas.microsoft.com/office/drawing/2014/main" id="{6401F352-7027-8AB9-4D32-72F017869497}"/>
              </a:ext>
            </a:extLst>
          </p:cNvPr>
          <p:cNvSpPr/>
          <p:nvPr/>
        </p:nvSpPr>
        <p:spPr>
          <a:xfrm>
            <a:off x="-914399" y="-204925"/>
            <a:ext cx="15206869" cy="721580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D0273423-871B-B769-4C93-AFC2B465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683" y="204924"/>
            <a:ext cx="5157029" cy="644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4">
            <a:extLst>
              <a:ext uri="{FF2B5EF4-FFF2-40B4-BE49-F238E27FC236}">
                <a16:creationId xmlns:a16="http://schemas.microsoft.com/office/drawing/2014/main" id="{4E1DFEDD-3C02-7434-C8F0-CB4CD118A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3063" y="204925"/>
            <a:ext cx="4077484" cy="305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6">
            <a:extLst>
              <a:ext uri="{FF2B5EF4-FFF2-40B4-BE49-F238E27FC236}">
                <a16:creationId xmlns:a16="http://schemas.microsoft.com/office/drawing/2014/main" id="{176862ED-59C8-1033-DCA0-D8AD9D6B4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3062" y="3391090"/>
            <a:ext cx="4077483" cy="326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>
            <a:extLst>
              <a:ext uri="{FF2B5EF4-FFF2-40B4-BE49-F238E27FC236}">
                <a16:creationId xmlns:a16="http://schemas.microsoft.com/office/drawing/2014/main" id="{B30406E6-836A-A869-D651-2C72F4894D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6" t="21499" r="32488" b="43563"/>
          <a:stretch/>
        </p:blipFill>
        <p:spPr bwMode="auto">
          <a:xfrm>
            <a:off x="3726751" y="3391090"/>
            <a:ext cx="3830932" cy="326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01F70A60-C530-608E-9518-1D3A6CC1F9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6" t="21499" r="32488" b="43563"/>
          <a:stretch/>
        </p:blipFill>
        <p:spPr bwMode="auto">
          <a:xfrm>
            <a:off x="742811" y="3979733"/>
            <a:ext cx="1338469" cy="1139688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756EACF2-5026-753D-B308-7977EFA6C3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48" t="21166" r="25501" b="43733"/>
          <a:stretch/>
        </p:blipFill>
        <p:spPr bwMode="auto">
          <a:xfrm>
            <a:off x="1002915" y="878726"/>
            <a:ext cx="1351722" cy="1073426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>
            <a:extLst>
              <a:ext uri="{FF2B5EF4-FFF2-40B4-BE49-F238E27FC236}">
                <a16:creationId xmlns:a16="http://schemas.microsoft.com/office/drawing/2014/main" id="{9D4A7D28-B63A-31CE-AF37-916CC04F8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48" t="21166" r="25501" b="43733"/>
          <a:stretch/>
        </p:blipFill>
        <p:spPr bwMode="auto">
          <a:xfrm>
            <a:off x="3726751" y="204924"/>
            <a:ext cx="3850958" cy="305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5B91D261-C2CD-51DC-23EA-B9F17FAD6344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10875785" y="1336635"/>
            <a:ext cx="745067" cy="480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80866B38-6E24-EE87-216C-C17692BD41D4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0705348" y="3084541"/>
            <a:ext cx="915504" cy="145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A3327D48-1FF4-A1FA-8F6D-138F69B5EB1C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10247596" y="4167241"/>
            <a:ext cx="1373256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C6273EC4-00A9-D855-8F10-870C49572DD1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10365938" y="5021551"/>
            <a:ext cx="1254914" cy="138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BB25C6C6-C905-04A7-3821-A6B6B4C5DEBC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10466031" y="5836823"/>
            <a:ext cx="1154821" cy="39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D9CF50B2-71A9-5F33-CFDD-5CE663B43D2C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9838574" y="4594396"/>
            <a:ext cx="1782278" cy="250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7C99736F-7A30-57D4-67E7-B12EB612DC51}"/>
              </a:ext>
            </a:extLst>
          </p:cNvPr>
          <p:cNvSpPr txBox="1"/>
          <p:nvPr/>
        </p:nvSpPr>
        <p:spPr>
          <a:xfrm>
            <a:off x="11620852" y="1151969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Illumination Periscope 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3EAFD9E-2081-3452-9699-54FDBD1B5E1F}"/>
              </a:ext>
            </a:extLst>
          </p:cNvPr>
          <p:cNvSpPr txBox="1"/>
          <p:nvPr/>
        </p:nvSpPr>
        <p:spPr>
          <a:xfrm>
            <a:off x="11620852" y="304525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Sample Stage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96A791F1-0207-F802-7AAF-CED3C6E5B0CC}"/>
              </a:ext>
            </a:extLst>
          </p:cNvPr>
          <p:cNvSpPr txBox="1"/>
          <p:nvPr/>
        </p:nvSpPr>
        <p:spPr>
          <a:xfrm>
            <a:off x="11620852" y="3982575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Lid and Optics Holder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C26E0FA4-948C-8EAB-75B3-E83A05F644F8}"/>
              </a:ext>
            </a:extLst>
          </p:cNvPr>
          <p:cNvSpPr txBox="1"/>
          <p:nvPr/>
        </p:nvSpPr>
        <p:spPr>
          <a:xfrm>
            <a:off x="11620852" y="4409730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Camera (unfolded)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C9D136F7-F6E8-CDBB-2245-6917FA41CA65}"/>
              </a:ext>
            </a:extLst>
          </p:cNvPr>
          <p:cNvSpPr txBox="1"/>
          <p:nvPr/>
        </p:nvSpPr>
        <p:spPr>
          <a:xfrm>
            <a:off x="11620852" y="4836885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ESP32 Camera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A38345C4-CE0E-BC84-A665-3C3D80D140E8}"/>
              </a:ext>
            </a:extLst>
          </p:cNvPr>
          <p:cNvSpPr txBox="1"/>
          <p:nvPr/>
        </p:nvSpPr>
        <p:spPr>
          <a:xfrm>
            <a:off x="11620852" y="5264041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ESP32 Camera MB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EBCCF35-3E48-349D-8DCA-CC03BAE5665F}"/>
              </a:ext>
            </a:extLst>
          </p:cNvPr>
          <p:cNvSpPr txBox="1"/>
          <p:nvPr/>
        </p:nvSpPr>
        <p:spPr>
          <a:xfrm>
            <a:off x="11620852" y="5691197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Base</a:t>
            </a:r>
          </a:p>
        </p:txBody>
      </p: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559D46B5-98A5-433F-3EC7-FCE7BAB4197A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10915783" y="5448707"/>
            <a:ext cx="7050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B6FC28AC-90D4-05CD-30EE-AD4522DF79C9}"/>
              </a:ext>
            </a:extLst>
          </p:cNvPr>
          <p:cNvSpPr/>
          <p:nvPr/>
        </p:nvSpPr>
        <p:spPr>
          <a:xfrm>
            <a:off x="-683063" y="225768"/>
            <a:ext cx="5052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E333A61B-4DED-3BA4-2B3B-CC5B41B38E69}"/>
              </a:ext>
            </a:extLst>
          </p:cNvPr>
          <p:cNvSpPr/>
          <p:nvPr/>
        </p:nvSpPr>
        <p:spPr>
          <a:xfrm>
            <a:off x="3726751" y="220473"/>
            <a:ext cx="5052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A4628145-0D14-29F7-69E6-F12E1F45FAEE}"/>
              </a:ext>
            </a:extLst>
          </p:cNvPr>
          <p:cNvSpPr/>
          <p:nvPr/>
        </p:nvSpPr>
        <p:spPr>
          <a:xfrm>
            <a:off x="-683063" y="3389839"/>
            <a:ext cx="4844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A34A4121-FEB9-5DEC-7BB2-D58130D78FA9}"/>
              </a:ext>
            </a:extLst>
          </p:cNvPr>
          <p:cNvSpPr/>
          <p:nvPr/>
        </p:nvSpPr>
        <p:spPr>
          <a:xfrm>
            <a:off x="3726751" y="3384544"/>
            <a:ext cx="5052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d)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FC198E99-6A59-EB0B-951E-21E081438817}"/>
              </a:ext>
            </a:extLst>
          </p:cNvPr>
          <p:cNvSpPr/>
          <p:nvPr/>
        </p:nvSpPr>
        <p:spPr>
          <a:xfrm>
            <a:off x="8482641" y="259298"/>
            <a:ext cx="5052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e)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267436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D48D395B-047E-EAA4-19B9-FF7AB703A327}"/>
              </a:ext>
            </a:extLst>
          </p:cNvPr>
          <p:cNvSpPr/>
          <p:nvPr/>
        </p:nvSpPr>
        <p:spPr>
          <a:xfrm>
            <a:off x="-7603435" y="-938236"/>
            <a:ext cx="21058178" cy="825343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60425B03-51AB-DA32-AC57-8C8B5BC725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3" r="9815"/>
          <a:stretch/>
        </p:blipFill>
        <p:spPr bwMode="auto">
          <a:xfrm>
            <a:off x="-7310689" y="-542235"/>
            <a:ext cx="7618354" cy="722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029C4591-6ADF-6E71-4975-B5A5B2BA1611}"/>
              </a:ext>
            </a:extLst>
          </p:cNvPr>
          <p:cNvGrpSpPr/>
          <p:nvPr/>
        </p:nvGrpSpPr>
        <p:grpSpPr>
          <a:xfrm>
            <a:off x="943924" y="-1320800"/>
            <a:ext cx="5744688" cy="8001001"/>
            <a:chOff x="3223656" y="-1143000"/>
            <a:chExt cx="5744688" cy="8001001"/>
          </a:xfrm>
          <a:effectLst>
            <a:outerShdw blurRad="355333" dist="107290" dir="2700000" sx="101000" sy="101000" algn="tl" rotWithShape="0">
              <a:prstClr val="black">
                <a:alpha val="40000"/>
              </a:prstClr>
            </a:outerShdw>
          </a:effectLst>
        </p:grpSpPr>
        <p:pic>
          <p:nvPicPr>
            <p:cNvPr id="3076" name="Picture 4" descr="Chrome Browser Vector Art, Icons, and Graphics for Free Download">
              <a:extLst>
                <a:ext uri="{FF2B5EF4-FFF2-40B4-BE49-F238E27FC236}">
                  <a16:creationId xmlns:a16="http://schemas.microsoft.com/office/drawing/2014/main" id="{A16E0D5D-EEB5-6477-7CE1-5CFE027384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72" r="11615"/>
            <a:stretch/>
          </p:blipFill>
          <p:spPr bwMode="auto">
            <a:xfrm>
              <a:off x="3223656" y="-1143000"/>
              <a:ext cx="5744688" cy="52099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E9AB233D-C23D-2DB3-B0FE-82C6E51824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1" r="434" b="74905"/>
            <a:stretch/>
          </p:blipFill>
          <p:spPr>
            <a:xfrm>
              <a:off x="3223656" y="1"/>
              <a:ext cx="5744688" cy="1721032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EE485272-5280-45F0-7306-1D9DECB18C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-571" r="589" b="21903"/>
            <a:stretch/>
          </p:blipFill>
          <p:spPr>
            <a:xfrm>
              <a:off x="3223656" y="1463041"/>
              <a:ext cx="5744688" cy="5394960"/>
            </a:xfrm>
            <a:prstGeom prst="rect">
              <a:avLst/>
            </a:prstGeom>
          </p:spPr>
        </p:pic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2EF1BF6-F5BC-C74E-7CAB-2D49A2FB87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1441" y="758227"/>
              <a:ext cx="3077171" cy="2307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CB1F7453-456A-3B44-1ECC-E7134666F672}"/>
                </a:ext>
              </a:extLst>
            </p:cNvPr>
            <p:cNvSpPr/>
            <p:nvPr/>
          </p:nvSpPr>
          <p:spPr>
            <a:xfrm>
              <a:off x="6716672" y="758227"/>
              <a:ext cx="2251671" cy="2307878"/>
            </a:xfrm>
            <a:prstGeom prst="rect">
              <a:avLst/>
            </a:prstGeom>
            <a:solidFill>
              <a:srgbClr val="171918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5334F654-D0A4-37AF-6A93-062061F8FB47}"/>
              </a:ext>
            </a:extLst>
          </p:cNvPr>
          <p:cNvGrpSpPr/>
          <p:nvPr/>
        </p:nvGrpSpPr>
        <p:grpSpPr>
          <a:xfrm>
            <a:off x="7109339" y="-1275079"/>
            <a:ext cx="5675328" cy="7891779"/>
            <a:chOff x="7109339" y="-1275079"/>
            <a:chExt cx="5675328" cy="7891779"/>
          </a:xfrm>
          <a:effectLst>
            <a:outerShdw blurRad="378064" dist="60358" dir="2700000" sx="101333" sy="101333" algn="tl" rotWithShape="0">
              <a:prstClr val="black">
                <a:alpha val="15000"/>
              </a:prstClr>
            </a:outerShdw>
          </a:effectLst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183D6A3B-CC40-5327-02FD-0142879603CB}"/>
                </a:ext>
              </a:extLst>
            </p:cNvPr>
            <p:cNvGrpSpPr/>
            <p:nvPr/>
          </p:nvGrpSpPr>
          <p:grpSpPr>
            <a:xfrm>
              <a:off x="7109339" y="-1275079"/>
              <a:ext cx="5675328" cy="7891779"/>
              <a:chOff x="7109339" y="-1275079"/>
              <a:chExt cx="5675328" cy="7891779"/>
            </a:xfrm>
          </p:grpSpPr>
          <p:pic>
            <p:nvPicPr>
              <p:cNvPr id="13" name="Picture 4" descr="Chrome Browser Vector Art, Icons, and Graphics for Free Download">
                <a:extLst>
                  <a:ext uri="{FF2B5EF4-FFF2-40B4-BE49-F238E27FC236}">
                    <a16:creationId xmlns:a16="http://schemas.microsoft.com/office/drawing/2014/main" id="{3892EF90-FBE3-67B8-FE76-6CC1B5EDF9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72" r="11615"/>
              <a:stretch/>
            </p:blipFill>
            <p:spPr bwMode="auto">
              <a:xfrm>
                <a:off x="7109339" y="-1275079"/>
                <a:ext cx="5675328" cy="52099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EC77C156-E3CC-1FC7-2F92-37F0794DA4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488" r="1208" b="1955"/>
              <a:stretch/>
            </p:blipFill>
            <p:spPr>
              <a:xfrm>
                <a:off x="7137400" y="-107223"/>
                <a:ext cx="5647267" cy="6723923"/>
              </a:xfrm>
              <a:prstGeom prst="rect">
                <a:avLst/>
              </a:prstGeom>
            </p:spPr>
          </p:pic>
        </p:grp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465CF639-E340-463C-1ABA-AD8E10967C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9339" y="2032000"/>
              <a:ext cx="5039069" cy="4216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94343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</Words>
  <Application>Microsoft Macintosh PowerPoint</Application>
  <PresentationFormat>Breitbild</PresentationFormat>
  <Paragraphs>52</Paragraphs>
  <Slides>4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Cambria Math</vt:lpstr>
      <vt:lpstr>Office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Benedict Diederich</dc:creator>
  <cp:lastModifiedBy>Benedict Diederich</cp:lastModifiedBy>
  <cp:revision>5</cp:revision>
  <dcterms:created xsi:type="dcterms:W3CDTF">2022-06-07T21:20:11Z</dcterms:created>
  <dcterms:modified xsi:type="dcterms:W3CDTF">2022-07-21T12:09:22Z</dcterms:modified>
</cp:coreProperties>
</file>